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23"/>
  </p:notesMasterIdLst>
  <p:handoutMasterIdLst>
    <p:handoutMasterId r:id="rId24"/>
  </p:handoutMasterIdLst>
  <p:sldIdLst>
    <p:sldId id="312" r:id="rId5"/>
    <p:sldId id="282" r:id="rId6"/>
    <p:sldId id="323" r:id="rId7"/>
    <p:sldId id="315" r:id="rId8"/>
    <p:sldId id="317" r:id="rId9"/>
    <p:sldId id="318" r:id="rId10"/>
    <p:sldId id="319" r:id="rId11"/>
    <p:sldId id="321" r:id="rId12"/>
    <p:sldId id="324" r:id="rId13"/>
    <p:sldId id="325" r:id="rId14"/>
    <p:sldId id="326" r:id="rId15"/>
    <p:sldId id="327" r:id="rId16"/>
    <p:sldId id="328" r:id="rId17"/>
    <p:sldId id="329" r:id="rId18"/>
    <p:sldId id="330" r:id="rId19"/>
    <p:sldId id="331" r:id="rId20"/>
    <p:sldId id="332" r:id="rId21"/>
    <p:sldId id="297" r:id="rId22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5388" autoAdjust="0"/>
  </p:normalViewPr>
  <p:slideViewPr>
    <p:cSldViewPr snapToGrid="0" snapToObjects="1">
      <p:cViewPr varScale="1">
        <p:scale>
          <a:sx n="54" d="100"/>
          <a:sy n="54" d="100"/>
        </p:scale>
        <p:origin x="76" y="108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2659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493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1037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2533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3726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2434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1337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003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07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97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355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742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14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541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138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668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186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D014917C-8694-B4A4-A211-0F31F00E2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550562" cy="2545382"/>
          </a:xfrm>
          <a:custGeom>
            <a:avLst/>
            <a:gdLst>
              <a:gd name="connsiteX0" fmla="*/ 683117 w 1550562"/>
              <a:gd name="connsiteY0" fmla="*/ 0 h 2545382"/>
              <a:gd name="connsiteX1" fmla="*/ 1550562 w 1550562"/>
              <a:gd name="connsiteY1" fmla="*/ 0 h 2545382"/>
              <a:gd name="connsiteX2" fmla="*/ 1550562 w 1550562"/>
              <a:gd name="connsiteY2" fmla="*/ 7240 h 2545382"/>
              <a:gd name="connsiteX3" fmla="*/ 221868 w 1550562"/>
              <a:gd name="connsiteY3" fmla="*/ 2418735 h 2545382"/>
              <a:gd name="connsiteX4" fmla="*/ 0 w 1550562"/>
              <a:gd name="connsiteY4" fmla="*/ 2545382 h 2545382"/>
              <a:gd name="connsiteX5" fmla="*/ 0 w 1550562"/>
              <a:gd name="connsiteY5" fmla="*/ 1500516 h 2545382"/>
              <a:gd name="connsiteX6" fmla="*/ 102557 w 1550562"/>
              <a:gd name="connsiteY6" fmla="*/ 1405503 h 2545382"/>
              <a:gd name="connsiteX7" fmla="*/ 673022 w 1550562"/>
              <a:gd name="connsiteY7" fmla="*/ 200390 h 254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62" h="254538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7DB6972-BB75-254A-BA88-C0C3E6E9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682740" cy="1500050"/>
          </a:xfrm>
          <a:custGeom>
            <a:avLst/>
            <a:gdLst>
              <a:gd name="connsiteX0" fmla="*/ 0 w 682740"/>
              <a:gd name="connsiteY0" fmla="*/ 0 h 1500050"/>
              <a:gd name="connsiteX1" fmla="*/ 682740 w 682740"/>
              <a:gd name="connsiteY1" fmla="*/ 0 h 1500050"/>
              <a:gd name="connsiteX2" fmla="*/ 672647 w 682740"/>
              <a:gd name="connsiteY2" fmla="*/ 200357 h 1500050"/>
              <a:gd name="connsiteX3" fmla="*/ 102290 w 682740"/>
              <a:gd name="connsiteY3" fmla="*/ 1405281 h 1500050"/>
              <a:gd name="connsiteX4" fmla="*/ 0 w 682740"/>
              <a:gd name="connsiteY4" fmla="*/ 1500050 h 15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740" h="150005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Image 2">
            <a:extLst>
              <a:ext uri="{FF2B5EF4-FFF2-40B4-BE49-F238E27FC236}">
                <a16:creationId xmlns:a16="http://schemas.microsoft.com/office/drawing/2014/main" id="{790E862E-398F-571C-EC2C-3D17164DE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445" y="314191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975BF2-D657-C309-269D-B8D00626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563" y="1089213"/>
            <a:ext cx="9879437" cy="980844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54">
            <a:extLst>
              <a:ext uri="{FF2B5EF4-FFF2-40B4-BE49-F238E27FC236}">
                <a16:creationId xmlns:a16="http://schemas.microsoft.com/office/drawing/2014/main" id="{A0AEB4DF-13C8-8171-2BDB-FD1AD542E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0564" y="2331958"/>
            <a:ext cx="2975217" cy="3704266"/>
          </a:xfrm>
        </p:spPr>
        <p:txBody>
          <a:bodyPr lIns="91440" tIns="0" rIns="91440" b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134EBA-AF32-9F8A-370F-0D3E842F039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87154" y="2331791"/>
            <a:ext cx="6345893" cy="3721817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AE99A73D-155B-A133-9671-506F54A055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5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D5595DD5-43B0-252F-8BC6-6B74340C5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50564" y="1057274"/>
            <a:ext cx="9875463" cy="999746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BC3A3767-6C5E-8188-0A49-955BBACE3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3" y="4420134"/>
            <a:ext cx="1293237" cy="2437866"/>
          </a:xfrm>
          <a:custGeom>
            <a:avLst/>
            <a:gdLst>
              <a:gd name="connsiteX0" fmla="*/ 1293237 w 1293237"/>
              <a:gd name="connsiteY0" fmla="*/ 2437866 h 2437866"/>
              <a:gd name="connsiteX1" fmla="*/ 1292465 w 1293237"/>
              <a:gd name="connsiteY1" fmla="*/ 2437373 h 2437866"/>
              <a:gd name="connsiteX2" fmla="*/ 0 w 1293237"/>
              <a:gd name="connsiteY2" fmla="*/ 0 h 2437866"/>
              <a:gd name="connsiteX3" fmla="*/ 1293237 w 1293237"/>
              <a:gd name="connsiteY3" fmla="*/ 0 h 24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237" h="2437866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4BD7F71-D12B-4F27-1505-FF681CF55F7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0564" y="2303028"/>
            <a:ext cx="5829147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B87C65D-4EF3-18C8-18A8-477F87A37E5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7940842" y="2303028"/>
            <a:ext cx="3485184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AEFFA34C-885D-E995-D8F9-B4ACFBF31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C6639AD7-128F-B39D-B45F-0F22A2C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48479A23-C29C-C711-510C-05B69B882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443" r="10857"/>
          <a:stretch/>
        </p:blipFill>
        <p:spPr>
          <a:xfrm rot="16200000">
            <a:off x="-6447" y="6444"/>
            <a:ext cx="1961253" cy="1948364"/>
          </a:xfrm>
          <a:custGeom>
            <a:avLst/>
            <a:gdLst>
              <a:gd name="connsiteX0" fmla="*/ 1961253 w 1961253"/>
              <a:gd name="connsiteY0" fmla="*/ 0 h 1948364"/>
              <a:gd name="connsiteX1" fmla="*/ 1961253 w 1961253"/>
              <a:gd name="connsiteY1" fmla="*/ 1948364 h 1948364"/>
              <a:gd name="connsiteX2" fmla="*/ 0 w 1961253"/>
              <a:gd name="connsiteY2" fmla="*/ 1948364 h 1948364"/>
              <a:gd name="connsiteX3" fmla="*/ 0 w 1961253"/>
              <a:gd name="connsiteY3" fmla="*/ 0 h 194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1253" h="1948364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Image 2">
            <a:extLst>
              <a:ext uri="{FF2B5EF4-FFF2-40B4-BE49-F238E27FC236}">
                <a16:creationId xmlns:a16="http://schemas.microsoft.com/office/drawing/2014/main" id="{F3DC42FA-4B8F-2EFC-CAB4-1CCAB93B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626" y="4929577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65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10511627" cy="1012785"/>
          </a:xfrm>
        </p:spPr>
        <p:txBody>
          <a:bodyPr tIns="0" bIns="0"/>
          <a:lstStyle>
            <a:lvl1pPr algn="ctr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D6DED8E-165F-59D7-F01C-4EF0446E5FC0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914400" y="2316067"/>
            <a:ext cx="10511627" cy="3948557"/>
          </a:xfrm>
        </p:spPr>
        <p:txBody>
          <a:bodyPr lIns="91440" tIns="91440" rIns="91440" bIns="9144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2933FDAB-13EE-5F9F-5DFC-A5A60BC63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5081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EB515B5-2D9F-58E1-6E3C-CCBF105D8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7501" y="0"/>
            <a:ext cx="4671276" cy="6857999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>
            <a:extLst>
              <a:ext uri="{FF2B5EF4-FFF2-40B4-BE49-F238E27FC236}">
                <a16:creationId xmlns:a16="http://schemas.microsoft.com/office/drawing/2014/main" id="{5CCFEDF9-5B69-87BA-8A33-35033DA40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1" y="849782"/>
            <a:ext cx="5715000" cy="2727709"/>
          </a:xfrm>
        </p:spPr>
        <p:txBody>
          <a:bodyPr tIns="0" bIns="0"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6F10CB4-CF79-A942-DA9C-04CBB7C89D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1" y="3813606"/>
            <a:ext cx="5715000" cy="2234642"/>
          </a:xfrm>
        </p:spPr>
        <p:txBody>
          <a:bodyPr lIns="91440" tIns="0" rIns="91440" bIns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ctr" anchorCtr="0"/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952" y="758952"/>
            <a:ext cx="3932237" cy="1524662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286000"/>
            <a:ext cx="3932237" cy="35670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55372"/>
            <a:ext cx="3931920" cy="1527048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39319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3" name="Image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anchor="b" anchorCtr="0">
            <a:noAutofit/>
          </a:bodyPr>
          <a:lstStyle>
            <a:lvl1pPr algn="l">
              <a:lnSpc>
                <a:spcPct val="100000"/>
              </a:lnSpc>
              <a:defRPr sz="36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Image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629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673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65393"/>
            <a:ext cx="7631709" cy="1091627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ADE444-940A-5A34-8C49-4F15BC33EEC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914400" y="2303028"/>
            <a:ext cx="3283119" cy="4144192"/>
          </a:xfrm>
        </p:spPr>
        <p:txBody>
          <a:bodyPr lIns="91440" tIns="0" rIns="91440" bIns="0">
            <a:normAutofit/>
          </a:bodyPr>
          <a:lstStyle>
            <a:lvl1pPr marL="457200" indent="-457200">
              <a:spcBef>
                <a:spcPts val="1000"/>
              </a:spcBef>
              <a:buFont typeface="+mj-lt"/>
              <a:buAutoNum type="arabicPeriod"/>
              <a:defRPr sz="1800"/>
            </a:lvl1pPr>
            <a:lvl2pPr marL="745236" indent="-342900">
              <a:spcBef>
                <a:spcPts val="1000"/>
              </a:spcBef>
              <a:buFont typeface="+mj-lt"/>
              <a:buAutoNum type="alphaLcPeriod"/>
              <a:defRPr sz="1800"/>
            </a:lvl2pPr>
            <a:lvl3pPr marL="1202436" indent="-342900">
              <a:spcBef>
                <a:spcPts val="1000"/>
              </a:spcBef>
              <a:buFont typeface="+mj-lt"/>
              <a:buAutoNum type="arabicParenR"/>
              <a:defRPr sz="1800"/>
            </a:lvl3pPr>
            <a:lvl4pPr marL="1659636" indent="-342900">
              <a:spcBef>
                <a:spcPts val="1000"/>
              </a:spcBef>
              <a:buFont typeface="+mj-lt"/>
              <a:buAutoNum type="alphaLcParenR"/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9FCB-9A9F-6B60-A95C-FCF020598D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82159" y="2303028"/>
            <a:ext cx="3763950" cy="4144192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indent="-283464">
              <a:spcBef>
                <a:spcPts val="1000"/>
              </a:spcBef>
              <a:defRPr sz="1800"/>
            </a:lvl2pPr>
            <a:lvl3pPr indent="-283464">
              <a:spcBef>
                <a:spcPts val="1000"/>
              </a:spcBef>
              <a:defRPr sz="1800"/>
            </a:lvl3pPr>
            <a:lvl4pPr indent="-283464">
              <a:spcBef>
                <a:spcPts val="1000"/>
              </a:spcBef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912B88E-830A-AD4C-378F-46EF5F77950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9454" y="965393"/>
            <a:ext cx="3202545" cy="5892607"/>
          </a:xfrm>
          <a:custGeom>
            <a:avLst/>
            <a:gdLst>
              <a:gd name="connsiteX0" fmla="*/ 0 w 3202545"/>
              <a:gd name="connsiteY0" fmla="*/ 0 h 6023366"/>
              <a:gd name="connsiteX1" fmla="*/ 3202545 w 3202545"/>
              <a:gd name="connsiteY1" fmla="*/ 0 h 6023366"/>
              <a:gd name="connsiteX2" fmla="*/ 3202545 w 3202545"/>
              <a:gd name="connsiteY2" fmla="*/ 3165406 h 6023366"/>
              <a:gd name="connsiteX3" fmla="*/ 2923656 w 3202545"/>
              <a:gd name="connsiteY3" fmla="*/ 3179481 h 6023366"/>
              <a:gd name="connsiteX4" fmla="*/ 364096 w 3202545"/>
              <a:gd name="connsiteY4" fmla="*/ 6016124 h 6023366"/>
              <a:gd name="connsiteX5" fmla="*/ 364096 w 3202545"/>
              <a:gd name="connsiteY5" fmla="*/ 6023364 h 6023366"/>
              <a:gd name="connsiteX6" fmla="*/ 1231541 w 3202545"/>
              <a:gd name="connsiteY6" fmla="*/ 6023364 h 6023366"/>
              <a:gd name="connsiteX7" fmla="*/ 1241636 w 3202545"/>
              <a:gd name="connsiteY7" fmla="*/ 5822974 h 6023366"/>
              <a:gd name="connsiteX8" fmla="*/ 3012253 w 3202545"/>
              <a:gd name="connsiteY8" fmla="*/ 4042481 h 6023366"/>
              <a:gd name="connsiteX9" fmla="*/ 3202545 w 3202545"/>
              <a:gd name="connsiteY9" fmla="*/ 4032784 h 6023366"/>
              <a:gd name="connsiteX10" fmla="*/ 3202545 w 3202545"/>
              <a:gd name="connsiteY10" fmla="*/ 4033098 h 6023366"/>
              <a:gd name="connsiteX11" fmla="*/ 3012291 w 3202545"/>
              <a:gd name="connsiteY11" fmla="*/ 4042794 h 6023366"/>
              <a:gd name="connsiteX12" fmla="*/ 1242011 w 3202545"/>
              <a:gd name="connsiteY12" fmla="*/ 5823008 h 6023366"/>
              <a:gd name="connsiteX13" fmla="*/ 1231918 w 3202545"/>
              <a:gd name="connsiteY13" fmla="*/ 6023365 h 6023366"/>
              <a:gd name="connsiteX14" fmla="*/ 3202545 w 3202545"/>
              <a:gd name="connsiteY14" fmla="*/ 6023365 h 6023366"/>
              <a:gd name="connsiteX15" fmla="*/ 3202545 w 3202545"/>
              <a:gd name="connsiteY15" fmla="*/ 6023366 h 6023366"/>
              <a:gd name="connsiteX16" fmla="*/ 0 w 3202545"/>
              <a:gd name="connsiteY16" fmla="*/ 6023366 h 60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02545" h="6023366">
                <a:moveTo>
                  <a:pt x="0" y="0"/>
                </a:moveTo>
                <a:lnTo>
                  <a:pt x="3202545" y="0"/>
                </a:lnTo>
                <a:lnTo>
                  <a:pt x="3202545" y="3165406"/>
                </a:lnTo>
                <a:lnTo>
                  <a:pt x="2923656" y="3179481"/>
                </a:lnTo>
                <a:cubicBezTo>
                  <a:pt x="1485615" y="3325450"/>
                  <a:pt x="364096" y="4539349"/>
                  <a:pt x="364096" y="6016124"/>
                </a:cubicBezTo>
                <a:lnTo>
                  <a:pt x="364096" y="6023364"/>
                </a:lnTo>
                <a:lnTo>
                  <a:pt x="1231541" y="6023364"/>
                </a:lnTo>
                <a:lnTo>
                  <a:pt x="1241636" y="5822974"/>
                </a:lnTo>
                <a:cubicBezTo>
                  <a:pt x="1336361" y="4887576"/>
                  <a:pt x="2077946" y="4138236"/>
                  <a:pt x="3012253" y="4042481"/>
                </a:cubicBezTo>
                <a:lnTo>
                  <a:pt x="3202545" y="4032784"/>
                </a:lnTo>
                <a:lnTo>
                  <a:pt x="3202545" y="4033098"/>
                </a:lnTo>
                <a:lnTo>
                  <a:pt x="3012291" y="4042794"/>
                </a:lnTo>
                <a:cubicBezTo>
                  <a:pt x="2078162" y="4138534"/>
                  <a:pt x="1336718" y="4887757"/>
                  <a:pt x="1242011" y="5823008"/>
                </a:cubicBezTo>
                <a:lnTo>
                  <a:pt x="1231918" y="6023365"/>
                </a:lnTo>
                <a:lnTo>
                  <a:pt x="3202545" y="6023365"/>
                </a:lnTo>
                <a:lnTo>
                  <a:pt x="3202545" y="6023366"/>
                </a:lnTo>
                <a:lnTo>
                  <a:pt x="0" y="6023366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9152F76-E42E-3D76-6BDB-2FA0D692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ED0348C7-D83F-0AD7-2539-41219A795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2797096" y="4000041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E911AA2D-BE77-278D-CD2E-2EB3E180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664918" y="4867733"/>
              <a:ext cx="1970627" cy="1990267"/>
            </a:xfrm>
            <a:custGeom>
              <a:avLst/>
              <a:gdLst>
                <a:gd name="connsiteX0" fmla="*/ 0 w 1970627"/>
                <a:gd name="connsiteY0" fmla="*/ 0 h 1990267"/>
                <a:gd name="connsiteX1" fmla="*/ 1970627 w 1970627"/>
                <a:gd name="connsiteY1" fmla="*/ 0 h 1990267"/>
                <a:gd name="connsiteX2" fmla="*/ 1960534 w 1970627"/>
                <a:gd name="connsiteY2" fmla="*/ 200357 h 1990267"/>
                <a:gd name="connsiteX3" fmla="*/ 190254 w 1970627"/>
                <a:gd name="connsiteY3" fmla="*/ 1980571 h 1990267"/>
                <a:gd name="connsiteX4" fmla="*/ 0 w 1970627"/>
                <a:gd name="connsiteY4" fmla="*/ 1990267 h 1990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27" h="199026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Freeform: Shape 15">
              <a:extLst>
                <a:ext uri="{FF2B5EF4-FFF2-40B4-BE49-F238E27FC236}">
                  <a16:creationId xmlns:a16="http://schemas.microsoft.com/office/drawing/2014/main" id="{B6CE0BA6-C0FD-AC39-6C31-8477E0CAF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4632096" y="5844983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Image 2">
              <a:extLst>
                <a:ext uri="{FF2B5EF4-FFF2-40B4-BE49-F238E27FC236}">
                  <a16:creationId xmlns:a16="http://schemas.microsoft.com/office/drawing/2014/main" id="{666AD1A4-36DE-12F3-BB78-BA678A59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402193" y="5492845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4" name="Slide Number Placeholder 2">
            <a:extLst>
              <a:ext uri="{FF2B5EF4-FFF2-40B4-BE49-F238E27FC236}">
                <a16:creationId xmlns:a16="http://schemas.microsoft.com/office/drawing/2014/main" id="{79071EEC-EAD1-8B22-009A-68E74589A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62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accent6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80" r:id="rId3"/>
    <p:sldLayoutId id="2147483653" r:id="rId4"/>
    <p:sldLayoutId id="2147483668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1" r:id="rId11"/>
    <p:sldLayoutId id="2147483692" r:id="rId12"/>
    <p:sldLayoutId id="2147483676" r:id="rId13"/>
    <p:sldLayoutId id="2147483656" r:id="rId14"/>
    <p:sldLayoutId id="2147483657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38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4.png"/><Relationship Id="rId4" Type="http://schemas.openxmlformats.org/officeDocument/2006/relationships/image" Target="../media/image3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9717" y="98251"/>
            <a:ext cx="8112565" cy="4759935"/>
          </a:xfrm>
        </p:spPr>
        <p:txBody>
          <a:bodyPr anchor="ctr"/>
          <a:lstStyle/>
          <a:p>
            <a:r>
              <a:rPr lang="en-US" sz="7000" dirty="0">
                <a:latin typeface="Akira Expanded" panose="02000800000000000000" pitchFamily="50" charset="0"/>
              </a:rPr>
              <a:t>HISTORY </a:t>
            </a:r>
            <a:br>
              <a:rPr lang="en-US" sz="7000" dirty="0">
                <a:latin typeface="Akira Expanded" panose="02000800000000000000" pitchFamily="50" charset="0"/>
              </a:rPr>
            </a:br>
            <a:r>
              <a:rPr lang="en-US" sz="7000" dirty="0">
                <a:latin typeface="Akira Expanded" panose="02000800000000000000" pitchFamily="50" charset="0"/>
              </a:rPr>
              <a:t>OF </a:t>
            </a:r>
            <a:br>
              <a:rPr lang="en-US" sz="7000" dirty="0">
                <a:latin typeface="Akira Expanded" panose="02000800000000000000" pitchFamily="50" charset="0"/>
              </a:rPr>
            </a:br>
            <a:r>
              <a:rPr lang="en-US" sz="7000" dirty="0">
                <a:latin typeface="Akira Expanded" panose="02000800000000000000" pitchFamily="50" charset="0"/>
              </a:rPr>
              <a:t>VIDEO GAMES</a:t>
            </a:r>
          </a:p>
        </p:txBody>
      </p:sp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55F2D4-C20E-BEBC-1CCF-4449B0456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65393"/>
            <a:ext cx="7631709" cy="1091627"/>
          </a:xfrm>
        </p:spPr>
        <p:txBody>
          <a:bodyPr/>
          <a:lstStyle/>
          <a:p>
            <a:r>
              <a:rPr lang="en-US" sz="4400" dirty="0"/>
              <a:t>COLOR TO</a:t>
            </a:r>
            <a:br>
              <a:rPr lang="en-US" sz="4400" dirty="0"/>
            </a:br>
            <a:r>
              <a:rPr lang="en-US" sz="4400" dirty="0"/>
              <a:t>ARCADE GAMES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749C7CD1-A9AA-49E3-6734-AD9546F2DF5B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914399" y="2303463"/>
            <a:ext cx="5846819" cy="414337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By 1980, color came to arcade games, and this was also the year that another video gaming milestone was born.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Pac-Man, created by the Japanese company Namco, was brought to the U.S. by Midway.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Pac-Man was originally called Puck-Man In just a year, Pac-Man arcade games made over one billion dollars in quarters.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CE1B8-1C92-D6D2-444B-652DB90E86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050" name="Picture 2" descr="r/Pacman - Live-action PAC-MAN movie (rough) concepts I've made for fun!">
            <a:extLst>
              <a:ext uri="{FF2B5EF4-FFF2-40B4-BE49-F238E27FC236}">
                <a16:creationId xmlns:a16="http://schemas.microsoft.com/office/drawing/2014/main" id="{75438108-4552-BE86-7394-6183C8F7C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7996" y="862771"/>
            <a:ext cx="4249604" cy="572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93DA02-1093-08B8-C041-FDDB8A5824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850" y="3979341"/>
            <a:ext cx="4629150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74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43EC8A-1733-CCF7-081F-EB4667CB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86552"/>
            <a:ext cx="7843837" cy="1012782"/>
          </a:xfrm>
        </p:spPr>
        <p:txBody>
          <a:bodyPr/>
          <a:lstStyle/>
          <a:p>
            <a:pPr algn="ctr"/>
            <a:r>
              <a:rPr lang="en-US" sz="5400" dirty="0">
                <a:latin typeface="Akira Expanded" panose="02000800000000000000" pitchFamily="50" charset="0"/>
              </a:rPr>
              <a:t>NINTENDO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E55D3D-AA24-CF53-6679-29B3C83F76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14399" y="1340444"/>
            <a:ext cx="7505205" cy="47696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Then, in 1981, a company called Nintendo started making waves in the U.S. video game market with their release of Donkey Kong.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It was the earliest video game</a:t>
            </a:r>
            <a:r>
              <a:rPr lang="en-US" dirty="0"/>
              <a:t> </a:t>
            </a:r>
            <a:r>
              <a:rPr lang="en-US" b="0" i="0" dirty="0">
                <a:effectLst/>
              </a:rPr>
              <a:t>to have a story line.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effectLst/>
              </a:rPr>
              <a:t>Donkey Kong is the pet of a carpenter named </a:t>
            </a:r>
            <a:r>
              <a:rPr lang="en-US" b="0" dirty="0" err="1">
                <a:effectLst/>
              </a:rPr>
              <a:t>Jumpman.Jumpman</a:t>
            </a:r>
            <a:r>
              <a:rPr lang="en-US" b="0" dirty="0">
                <a:effectLst/>
              </a:rPr>
              <a:t> mistreats his pet ape, so the ape steals his </a:t>
            </a:r>
            <a:r>
              <a:rPr lang="en-US" b="0" dirty="0" err="1">
                <a:effectLst/>
              </a:rPr>
              <a:t>girlfriend,leaving</a:t>
            </a:r>
            <a:r>
              <a:rPr lang="en-US" b="0" dirty="0">
                <a:effectLst/>
              </a:rPr>
              <a:t> the game player to assume the role of </a:t>
            </a:r>
            <a:r>
              <a:rPr lang="en-US" b="0" dirty="0" err="1">
                <a:effectLst/>
              </a:rPr>
              <a:t>Jumpman</a:t>
            </a:r>
            <a:r>
              <a:rPr lang="en-US" b="0" dirty="0">
                <a:effectLst/>
              </a:rPr>
              <a:t> and rescue the girl.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 err="1">
                <a:effectLst/>
              </a:rPr>
              <a:t>Jumpman</a:t>
            </a:r>
            <a:r>
              <a:rPr lang="en-US" b="0" dirty="0">
                <a:effectLst/>
              </a:rPr>
              <a:t> was eventually renamed to Mario.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i="0" dirty="0">
              <a:effectLst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69D854-FB65-0E93-CFE2-041F7C41DD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E34F4D-1D45-A11E-E774-C7C9AB15C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2426" y="3457692"/>
            <a:ext cx="4791075" cy="1752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81CE38-F3A0-25E7-145D-4D334FB1E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2940" y="4698294"/>
            <a:ext cx="3969715" cy="11483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4EE8E0-E4A9-26AC-3DFA-7F9BA01C56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8913" y="4712321"/>
            <a:ext cx="2769647" cy="190762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12A39B-9D99-91F4-AF8F-0B76C61EE0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2300" y="4789288"/>
            <a:ext cx="2344713" cy="21146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6CFE0FB-1121-2B88-4A21-14F2CCC0B8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3973" y="4604638"/>
            <a:ext cx="2133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31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589" y="-49742"/>
            <a:ext cx="9879437" cy="980844"/>
          </a:xfrm>
        </p:spPr>
        <p:txBody>
          <a:bodyPr/>
          <a:lstStyle/>
          <a:p>
            <a:r>
              <a:rPr lang="en-US" sz="4400" dirty="0">
                <a:latin typeface="Akira Expanded" panose="02000800000000000000" pitchFamily="50" charset="0"/>
              </a:rPr>
              <a:t>ICONIC ARCADE GAMES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CC342-9FD1-7055-EAAC-008DC851B1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18055" y="1104405"/>
            <a:ext cx="9879437" cy="5510151"/>
          </a:xfrm>
        </p:spPr>
        <p:txBody>
          <a:bodyPr/>
          <a:lstStyle/>
          <a:p>
            <a:pPr algn="ctr"/>
            <a:r>
              <a:rPr lang="en-US" sz="2800" b="0" dirty="0">
                <a:effectLst/>
                <a:latin typeface="Roboto" panose="02000000000000000000" pitchFamily="2" charset="0"/>
              </a:rPr>
              <a:t>Other iconic arcade games from the early 80s include</a:t>
            </a:r>
          </a:p>
          <a:p>
            <a:r>
              <a:rPr lang="en-US" sz="2800" b="0" dirty="0">
                <a:effectLst/>
                <a:latin typeface="Roboto" panose="02000000000000000000" pitchFamily="2" charset="0"/>
              </a:rPr>
              <a:t>        Frogger</a:t>
            </a:r>
            <a:r>
              <a:rPr lang="en-US" sz="2800" dirty="0">
                <a:latin typeface="Roboto" panose="02000000000000000000" pitchFamily="2" charset="0"/>
              </a:rPr>
              <a:t>                      </a:t>
            </a:r>
            <a:r>
              <a:rPr lang="en-US" sz="2800" b="0" dirty="0">
                <a:effectLst/>
                <a:latin typeface="Roboto" panose="02000000000000000000" pitchFamily="2" charset="0"/>
              </a:rPr>
              <a:t>Dragon's Lair              Mario Brothers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13EEC9-16E3-6C86-97D0-A7EC7EA09C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3074" name="Picture 2" descr="Frogger">
            <a:extLst>
              <a:ext uri="{FF2B5EF4-FFF2-40B4-BE49-F238E27FC236}">
                <a16:creationId xmlns:a16="http://schemas.microsoft.com/office/drawing/2014/main" id="{B828A0E5-930E-477E-C064-625723C8B1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060" y="2966296"/>
            <a:ext cx="3131797" cy="278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he cover art for dragon's lair">
            <a:extLst>
              <a:ext uri="{FF2B5EF4-FFF2-40B4-BE49-F238E27FC236}">
                <a16:creationId xmlns:a16="http://schemas.microsoft.com/office/drawing/2014/main" id="{110820EC-5613-DEBC-9EFD-D7E1EC69E0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895" y="2285259"/>
            <a:ext cx="3293072" cy="4329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 black box with a pixelated image of Fire Mario jumping near a wall, about to fall below the lava.">
            <a:extLst>
              <a:ext uri="{FF2B5EF4-FFF2-40B4-BE49-F238E27FC236}">
                <a16:creationId xmlns:a16="http://schemas.microsoft.com/office/drawing/2014/main" id="{020FD9FF-9A54-4DCC-44CD-CD1E6C1CB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2936" y="2345004"/>
            <a:ext cx="2953777" cy="4269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4623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589" y="-49742"/>
            <a:ext cx="9879437" cy="980844"/>
          </a:xfrm>
        </p:spPr>
        <p:txBody>
          <a:bodyPr/>
          <a:lstStyle/>
          <a:p>
            <a:r>
              <a:rPr lang="en-US" sz="4400" dirty="0">
                <a:latin typeface="Akira Expanded" panose="02000800000000000000" pitchFamily="50" charset="0"/>
              </a:rPr>
              <a:t>ICONIC ARCADE GAMES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CC342-9FD1-7055-EAAC-008DC851B1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18055" y="1104405"/>
            <a:ext cx="9879437" cy="551015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dirty="0">
                <a:effectLst/>
              </a:rPr>
              <a:t>Perhaps the last iconic game considered to be part of the Golden Age of Arcade Games is Double Dragon.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dirty="0">
                <a:effectLst/>
              </a:rPr>
              <a:t>It was the first really successful example of </a:t>
            </a:r>
          </a:p>
          <a:p>
            <a:r>
              <a:rPr lang="en-US" sz="2800" dirty="0"/>
              <a:t>     </a:t>
            </a:r>
            <a:r>
              <a:rPr lang="en-US" sz="2800" b="0" dirty="0">
                <a:effectLst/>
              </a:rPr>
              <a:t>the beat-them-up genre. </a:t>
            </a:r>
          </a:p>
          <a:p>
            <a:r>
              <a:rPr lang="en-US" sz="2800" dirty="0"/>
              <a:t>     </a:t>
            </a:r>
            <a:r>
              <a:rPr lang="en-US" sz="2800" b="0" dirty="0">
                <a:effectLst/>
              </a:rPr>
              <a:t>It was released in 1987.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dirty="0">
                <a:effectLst/>
              </a:rPr>
              <a:t>Like Donkey </a:t>
            </a:r>
            <a:r>
              <a:rPr lang="en-US" sz="2800" b="0" dirty="0" err="1">
                <a:effectLst/>
              </a:rPr>
              <a:t>Kong,it</a:t>
            </a:r>
            <a:r>
              <a:rPr lang="en-US" sz="2800" b="0" dirty="0">
                <a:effectLst/>
              </a:rPr>
              <a:t> featured a damsel in </a:t>
            </a:r>
          </a:p>
          <a:p>
            <a:r>
              <a:rPr lang="en-US" sz="2800" dirty="0"/>
              <a:t>     </a:t>
            </a:r>
            <a:r>
              <a:rPr lang="en-US" sz="2800" b="0" dirty="0">
                <a:effectLst/>
              </a:rPr>
              <a:t>distress </a:t>
            </a:r>
            <a:r>
              <a:rPr lang="en-US" sz="2800" b="0" dirty="0" err="1">
                <a:effectLst/>
              </a:rPr>
              <a:t>storyline,a</a:t>
            </a:r>
            <a:r>
              <a:rPr lang="en-US" sz="2800" b="0" dirty="0">
                <a:effectLst/>
              </a:rPr>
              <a:t> storyline common in many video games.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dirty="0">
                <a:effectLst/>
              </a:rPr>
              <a:t>By the mid-90s, the Golden Age of Arcade Games was coming to an end, and the home game console was gaining in popularity.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13EEC9-16E3-6C86-97D0-A7EC7EA09C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9A427AC-2F20-6955-D4EF-41BDFFB94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3175" y="1348517"/>
            <a:ext cx="3967781" cy="331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219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65" y="160608"/>
            <a:ext cx="7965461" cy="994164"/>
          </a:xfrm>
        </p:spPr>
        <p:txBody>
          <a:bodyPr/>
          <a:lstStyle/>
          <a:p>
            <a:pPr algn="ctr"/>
            <a:r>
              <a:rPr lang="en-US" sz="5400" dirty="0">
                <a:latin typeface="Akira Expanded" panose="02000800000000000000" pitchFamily="50" charset="0"/>
              </a:rPr>
              <a:t>AI GAMEPLAY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1C33-898C-4414-4665-5136EB6F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99952" y="1154772"/>
            <a:ext cx="7965460" cy="5502481"/>
          </a:xfrm>
        </p:spPr>
        <p:txBody>
          <a:bodyPr>
            <a:normAutofit/>
          </a:bodyPr>
          <a:lstStyle/>
          <a:p>
            <a:r>
              <a:rPr lang="en-US" sz="2600" b="0" dirty="0">
                <a:effectLst/>
              </a:rPr>
              <a:t>In 2013, a group of researchers at DeepMind in London had set their sights on a grand challenge.</a:t>
            </a:r>
          </a:p>
          <a:p>
            <a:r>
              <a:rPr lang="en-US" sz="2600" b="0" dirty="0">
                <a:effectLst/>
              </a:rPr>
              <a:t>They wanted to create an AI system that could beat,</a:t>
            </a:r>
            <a:r>
              <a:rPr lang="en-US" sz="2600" dirty="0"/>
              <a:t> </a:t>
            </a:r>
            <a:r>
              <a:rPr lang="en-US" sz="2600" b="0" dirty="0">
                <a:effectLst/>
              </a:rPr>
              <a:t>not just a single Atari game, but every Atari game.</a:t>
            </a:r>
          </a:p>
          <a:p>
            <a:r>
              <a:rPr lang="en-US" sz="2600" b="0" dirty="0">
                <a:effectLst/>
              </a:rPr>
              <a:t>They developed a system they called Deep Q Networks, or DQN,</a:t>
            </a:r>
            <a:r>
              <a:rPr lang="en-US" sz="2600" dirty="0"/>
              <a:t> </a:t>
            </a:r>
            <a:r>
              <a:rPr lang="en-US" sz="2600" b="0" dirty="0">
                <a:effectLst/>
              </a:rPr>
              <a:t>and less than two years later, it was superhuman.</a:t>
            </a:r>
          </a:p>
          <a:p>
            <a:r>
              <a:rPr lang="en-US" sz="2600" b="0" dirty="0">
                <a:effectLst/>
              </a:rPr>
              <a:t>DQN was getting scores 13 times better than professional human games testers at “Breakout,”</a:t>
            </a:r>
            <a:endParaRPr lang="en-US" sz="2600" dirty="0"/>
          </a:p>
          <a:p>
            <a:r>
              <a:rPr lang="en-US" sz="2600" b="0" dirty="0">
                <a:effectLst/>
              </a:rPr>
              <a:t>17 times better at “Boxing,” and 25 times better at “Video Pinball.”</a:t>
            </a:r>
          </a:p>
          <a:p>
            <a:endParaRPr lang="en-US" sz="2600" b="0" dirty="0">
              <a:effectLst/>
            </a:endParaRP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04907E2-08F6-ADB4-BAB1-4B754D76E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54" y="3008970"/>
            <a:ext cx="3733697" cy="384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313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66" y="160608"/>
            <a:ext cx="7965461" cy="994164"/>
          </a:xfrm>
        </p:spPr>
        <p:txBody>
          <a:bodyPr/>
          <a:lstStyle/>
          <a:p>
            <a:pPr algn="ctr"/>
            <a:r>
              <a:rPr lang="en-US" sz="5400" dirty="0">
                <a:latin typeface="Akira Expanded" panose="02000800000000000000" pitchFamily="50" charset="0"/>
              </a:rPr>
              <a:t>AI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1C33-898C-4414-4665-5136EB6F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0566" y="5774274"/>
            <a:ext cx="7965460" cy="55024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b="0" dirty="0">
                <a:effectLst/>
              </a:rPr>
              <a:t>When playing “Montezuma’s Revenge” DQN couldn’t score a single point, even after playing for weeks.</a:t>
            </a:r>
          </a:p>
          <a:p>
            <a:endParaRPr lang="en-US" sz="2400" b="0" dirty="0">
              <a:effectLst/>
            </a:endParaRP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80897F-3857-CEB3-036F-7A6369334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301" y="1225279"/>
            <a:ext cx="7249988" cy="441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615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1D64BC-B55F-28BC-9B10-A8325E526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502" y="928688"/>
            <a:ext cx="7438729" cy="5293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872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78F17A-4F6B-E01A-C59E-949449113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0581" y="457199"/>
            <a:ext cx="7720961" cy="621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361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D22C5-0C9E-B582-A8FE-B45E70A01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886" y="2918361"/>
            <a:ext cx="8360228" cy="1021278"/>
          </a:xfrm>
        </p:spPr>
        <p:txBody>
          <a:bodyPr/>
          <a:lstStyle/>
          <a:p>
            <a:r>
              <a:rPr lang="en-US" sz="7200" dirty="0">
                <a:latin typeface="Akira Expanded" panose="02000800000000000000" pitchFamily="50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7317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65" y="1057274"/>
            <a:ext cx="7965461" cy="994164"/>
          </a:xfrm>
        </p:spPr>
        <p:txBody>
          <a:bodyPr/>
          <a:lstStyle/>
          <a:p>
            <a:r>
              <a:rPr lang="en-US" dirty="0"/>
              <a:t>WHAT IS A VIDEO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1C33-898C-4414-4665-5136EB6F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0565" y="2303029"/>
            <a:ext cx="7965460" cy="3497698"/>
          </a:xfrm>
        </p:spPr>
        <p:txBody>
          <a:bodyPr>
            <a:normAutofit/>
          </a:bodyPr>
          <a:lstStyle/>
          <a:p>
            <a:r>
              <a:rPr lang="en-US" sz="2400" b="0" i="0" dirty="0">
                <a:effectLst/>
                <a:ea typeface="Roboto" panose="02000000000000000000" pitchFamily="2" charset="0"/>
                <a:cs typeface="Roboto" panose="02000000000000000000" pitchFamily="2" charset="0"/>
              </a:rPr>
              <a:t>A video game is an electronic game </a:t>
            </a:r>
            <a:r>
              <a:rPr lang="en-US" sz="2400" dirty="0">
                <a:ea typeface="Roboto" panose="02000000000000000000" pitchFamily="2" charset="0"/>
                <a:cs typeface="Roboto" panose="02000000000000000000" pitchFamily="2" charset="0"/>
              </a:rPr>
              <a:t>that has an interface designed for human interaction </a:t>
            </a:r>
            <a:br>
              <a:rPr lang="en-IN" sz="2400" dirty="0"/>
            </a:br>
            <a:r>
              <a:rPr lang="en-IN" sz="2400" b="0" i="0" dirty="0">
                <a:effectLst/>
              </a:rPr>
              <a:t>on a video device.</a:t>
            </a:r>
          </a:p>
          <a:p>
            <a:r>
              <a:rPr lang="en-US" sz="2400" b="0" i="0" dirty="0">
                <a:effectLst/>
              </a:rPr>
              <a:t>Video games are used by scientists,</a:t>
            </a:r>
            <a:r>
              <a:rPr lang="en-IN" sz="2400" dirty="0"/>
              <a:t>the military and people like us.</a:t>
            </a:r>
          </a:p>
          <a:p>
            <a:r>
              <a:rPr lang="en-IN" sz="2400" dirty="0">
                <a:ea typeface="Roboto" panose="02000000000000000000" pitchFamily="2" charset="0"/>
                <a:cs typeface="Roboto" panose="02000000000000000000" pitchFamily="2" charset="0"/>
              </a:rPr>
              <a:t>Their evolution has spread across </a:t>
            </a:r>
            <a:r>
              <a:rPr lang="en-IN" sz="2400" dirty="0" err="1">
                <a:ea typeface="Roboto" panose="02000000000000000000" pitchFamily="2" charset="0"/>
                <a:cs typeface="Roboto" panose="02000000000000000000" pitchFamily="2" charset="0"/>
              </a:rPr>
              <a:t>consoles,computers,smart</a:t>
            </a:r>
            <a:r>
              <a:rPr lang="en-IN" sz="2400" dirty="0">
                <a:ea typeface="Roboto" panose="02000000000000000000" pitchFamily="2" charset="0"/>
                <a:cs typeface="Roboto" panose="02000000000000000000" pitchFamily="2" charset="0"/>
              </a:rPr>
              <a:t> phones and other electronic devices.</a:t>
            </a:r>
            <a:endParaRPr lang="en-US" sz="2400" dirty="0"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65" y="621694"/>
            <a:ext cx="7965461" cy="994164"/>
          </a:xfrm>
        </p:spPr>
        <p:txBody>
          <a:bodyPr/>
          <a:lstStyle/>
          <a:p>
            <a:r>
              <a:rPr lang="en-US" dirty="0"/>
              <a:t>WHERE IS THE ORIGIN OF VIDEO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1C33-898C-4414-4665-5136EB6F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0566" y="1680151"/>
            <a:ext cx="7965460" cy="3497698"/>
          </a:xfrm>
        </p:spPr>
        <p:txBody>
          <a:bodyPr>
            <a:normAutofit/>
          </a:bodyPr>
          <a:lstStyle/>
          <a:p>
            <a:r>
              <a:rPr lang="en-IN" sz="2400" b="0" i="0" dirty="0">
                <a:effectLst/>
                <a:ea typeface="Roboto" panose="02000000000000000000" pitchFamily="2" charset="0"/>
                <a:cs typeface="Roboto" panose="02000000000000000000" pitchFamily="2" charset="0"/>
              </a:rPr>
              <a:t>The video games can be seen everywhere today, but they were made at first in the science labs.</a:t>
            </a:r>
          </a:p>
          <a:p>
            <a:r>
              <a:rPr lang="en-US" sz="2400" dirty="0">
                <a:ea typeface="Roboto" panose="02000000000000000000" pitchFamily="2" charset="0"/>
                <a:cs typeface="Roboto" panose="02000000000000000000" pitchFamily="2" charset="0"/>
              </a:rPr>
              <a:t>The earliest video game patent was for a missile simulator game based on the radar displays from the WW II in 1948.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0762B7-A72B-DD12-DD22-CD3AEF70E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4696" y="3688746"/>
            <a:ext cx="6447497" cy="297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112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34A6-22BC-27A4-2C79-EE98A494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332509"/>
            <a:ext cx="7796464" cy="1724511"/>
          </a:xfrm>
        </p:spPr>
        <p:txBody>
          <a:bodyPr/>
          <a:lstStyle/>
          <a:p>
            <a:r>
              <a:rPr lang="en-US" sz="5400" dirty="0">
                <a:latin typeface="Akira Expanded" panose="02000800000000000000" pitchFamily="50" charset="0"/>
              </a:rPr>
              <a:t>EARLIEST </a:t>
            </a:r>
            <a:br>
              <a:rPr lang="en-US" sz="5400" dirty="0">
                <a:latin typeface="Akira Expanded" panose="02000800000000000000" pitchFamily="50" charset="0"/>
              </a:rPr>
            </a:br>
            <a:r>
              <a:rPr lang="en-US" sz="5400" dirty="0">
                <a:latin typeface="Akira Expanded" panose="02000800000000000000" pitchFamily="50" charset="0"/>
              </a:rPr>
              <a:t>VIDEO GAMES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67C004-8B72-C872-98FB-00A2A584D0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AEF9954A-E263-8A7E-58B1-4D03F7D1BD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2303028"/>
            <a:ext cx="7980218" cy="4222463"/>
          </a:xfrm>
        </p:spPr>
        <p:txBody>
          <a:bodyPr>
            <a:noAutofit/>
          </a:bodyPr>
          <a:lstStyle/>
          <a:p>
            <a:r>
              <a:rPr lang="en-US" sz="2800" dirty="0"/>
              <a:t>Some of the earliest video games are: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NIMROD (1951) computer weighted over a ton.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OXO (1952) Tic-tac-toe.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Tennis for Two (1958).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Space War (1961) cost over $100000</a:t>
            </a:r>
          </a:p>
          <a:p>
            <a:r>
              <a:rPr lang="en-US" sz="2400" b="0" i="0" dirty="0">
                <a:effectLst/>
              </a:rPr>
              <a:t>But none of these early video games were ever sold to the public because they were either too huge </a:t>
            </a:r>
            <a:r>
              <a:rPr lang="en-IN" sz="2400" b="0" i="0" dirty="0">
                <a:effectLst/>
              </a:rPr>
              <a:t>or too expensive</a:t>
            </a:r>
            <a:r>
              <a:rPr lang="en-US" sz="2400" b="1" i="0" dirty="0">
                <a:effectLst/>
              </a:rPr>
              <a:t> </a:t>
            </a:r>
            <a:r>
              <a:rPr lang="en-US" sz="2400" b="0" i="0" dirty="0">
                <a:effectLst/>
              </a:rPr>
              <a:t>to get out of the lab.</a:t>
            </a:r>
            <a:endParaRPr lang="en-US" sz="24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68595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55F2D4-C20E-BEBC-1CCF-4449B0456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65393"/>
            <a:ext cx="7631709" cy="1091627"/>
          </a:xfrm>
        </p:spPr>
        <p:txBody>
          <a:bodyPr/>
          <a:lstStyle/>
          <a:p>
            <a:r>
              <a:rPr lang="en-US" sz="4400" dirty="0"/>
              <a:t>FATHER OF </a:t>
            </a:r>
            <a:br>
              <a:rPr lang="en-US" sz="4400" dirty="0"/>
            </a:br>
            <a:r>
              <a:rPr lang="en-US" sz="4400" dirty="0"/>
              <a:t>VIDEO GAMES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749C7CD1-A9AA-49E3-6734-AD9546F2DF5B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914399" y="2303463"/>
            <a:ext cx="5846819" cy="4143375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Ralph Baer is known as the “father of video games”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 </a:t>
            </a:r>
            <a:r>
              <a:rPr lang="en-US" sz="2400" b="0" dirty="0">
                <a:effectLst/>
              </a:rPr>
              <a:t>In 1972, Baer's idea to get video games </a:t>
            </a:r>
            <a:r>
              <a:rPr lang="en-US" sz="2400" b="0" i="0" dirty="0">
                <a:effectLst/>
              </a:rPr>
              <a:t>out of the science lab and into the living room led to the release of a game console </a:t>
            </a:r>
            <a:r>
              <a:rPr lang="en-IN" sz="2400" b="0" i="0" dirty="0">
                <a:effectLst/>
              </a:rPr>
              <a:t>called Odyssey.</a:t>
            </a:r>
            <a:endParaRPr lang="en-US" sz="2400" b="0" dirty="0">
              <a:effectLst/>
            </a:endParaRPr>
          </a:p>
          <a:p>
            <a:pPr marL="0" indent="0">
              <a:buNone/>
            </a:pPr>
            <a:r>
              <a:rPr lang="en-US" sz="2400" b="0" i="0" dirty="0">
                <a:effectLst/>
              </a:rPr>
              <a:t>Odyssey allowed</a:t>
            </a:r>
          </a:p>
          <a:p>
            <a:pPr marL="0" indent="0">
              <a:buNone/>
            </a:pPr>
            <a:r>
              <a:rPr lang="en-US" sz="2400" b="0" i="0" dirty="0">
                <a:effectLst/>
              </a:rPr>
              <a:t> you to play a </a:t>
            </a:r>
          </a:p>
          <a:p>
            <a:pPr marL="0" indent="0">
              <a:buNone/>
            </a:pPr>
            <a:r>
              <a:rPr lang="en-US" sz="2400" b="0" i="0" dirty="0">
                <a:effectLst/>
              </a:rPr>
              <a:t>game on your </a:t>
            </a:r>
          </a:p>
          <a:p>
            <a:pPr marL="0" indent="0">
              <a:buNone/>
            </a:pPr>
            <a:r>
              <a:rPr lang="en-US" sz="2400" b="0" i="0" dirty="0">
                <a:effectLst/>
              </a:rPr>
              <a:t>TV.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CE1B8-1C92-D6D2-444B-652DB90E86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3F3361-E9A3-6D4D-61F7-4B928F3FF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9645" y="775108"/>
            <a:ext cx="4367955" cy="60828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DFB7AC-20CD-7077-064B-B10531BF9D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1386" y="4375150"/>
            <a:ext cx="4014045" cy="221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19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43EC8A-1733-CCF7-081F-EB4667CB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50883"/>
            <a:ext cx="7843837" cy="1012782"/>
          </a:xfrm>
        </p:spPr>
        <p:txBody>
          <a:bodyPr/>
          <a:lstStyle/>
          <a:p>
            <a:pPr algn="ctr"/>
            <a:r>
              <a:rPr lang="en-US" sz="5400" dirty="0">
                <a:latin typeface="Akira Expanded" panose="02000800000000000000" pitchFamily="50" charset="0"/>
              </a:rPr>
              <a:t>RISE OF ATARI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E55D3D-AA24-CF53-6679-29B3C83F76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14400" y="1868653"/>
            <a:ext cx="6903076" cy="372181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Nolan Bushnell is the founder of Atari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At about the same time, two other people, Nolan Bushnell and Ted Dabney, were working on something similar in a little company called Atari.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69D854-FB65-0E93-CFE2-041F7C41DD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646A7F-04F5-2FA2-0389-68717BD2E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3938" y="3148539"/>
            <a:ext cx="3029074" cy="35494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F156CE-A1CC-2D25-FB7B-309713171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1885" y="3148539"/>
            <a:ext cx="5573078" cy="447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101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563" y="1089213"/>
            <a:ext cx="9879437" cy="980844"/>
          </a:xfrm>
        </p:spPr>
        <p:txBody>
          <a:bodyPr/>
          <a:lstStyle/>
          <a:p>
            <a:r>
              <a:rPr lang="en-US" sz="4800" dirty="0">
                <a:latin typeface="Akira Expanded" panose="02000800000000000000" pitchFamily="50" charset="0"/>
              </a:rPr>
              <a:t>ATARI’s FIRST GAME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CC342-9FD1-7055-EAAC-008DC851B1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18055" y="2331958"/>
            <a:ext cx="8353457" cy="428259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Atari's first major game release was in 1972, an arcade game called Pong.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It was an immediate hit,</a:t>
            </a:r>
            <a:r>
              <a:rPr lang="en-US" sz="2800" dirty="0"/>
              <a:t> </a:t>
            </a:r>
            <a:r>
              <a:rPr lang="en-IN" sz="2800" b="0" i="0" dirty="0">
                <a:effectLst/>
              </a:rPr>
              <a:t>and it's credited  </a:t>
            </a:r>
            <a:r>
              <a:rPr lang="en-US" sz="2800" b="0" i="0" dirty="0">
                <a:effectLst/>
              </a:rPr>
              <a:t>as the first commercially successful video game.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Atari then released a home version of Pong in 1974.</a:t>
            </a:r>
          </a:p>
          <a:p>
            <a:r>
              <a:rPr lang="en-US" sz="2800" b="0" i="0" dirty="0">
                <a:effectLst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13EEC9-16E3-6C86-97D0-A7EC7EA09C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8419D9-2D63-EAE6-AC23-B65397DD9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3252" y="1579635"/>
            <a:ext cx="3143250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996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D62608-F5E4-7EC0-5EF0-4F988DDDE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564" y="293224"/>
            <a:ext cx="9875463" cy="999746"/>
          </a:xfrm>
        </p:spPr>
        <p:txBody>
          <a:bodyPr/>
          <a:lstStyle/>
          <a:p>
            <a:r>
              <a:rPr lang="en-US" sz="6000" dirty="0">
                <a:latin typeface="Akira Expanded" panose="02000800000000000000" pitchFamily="50" charset="0"/>
              </a:rPr>
              <a:t>BY 1978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288BD9B8-D6A6-D55A-830D-4D3CC2DC3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0562" y="1339706"/>
            <a:ext cx="9875463" cy="5277479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</a:rPr>
              <a:t>By 1978, competition between Atari and another game company called Midway </a:t>
            </a:r>
            <a:r>
              <a:rPr lang="en-IN" b="0" i="0" dirty="0">
                <a:effectLst/>
              </a:rPr>
              <a:t>was heating up.</a:t>
            </a:r>
          </a:p>
          <a:p>
            <a:endParaRPr lang="en-US" b="0" i="0" dirty="0">
              <a:effectLst/>
            </a:endParaRPr>
          </a:p>
          <a:p>
            <a:endParaRPr lang="en-US" dirty="0"/>
          </a:p>
          <a:p>
            <a:endParaRPr lang="en-US" b="0" i="0" dirty="0">
              <a:effectLst/>
            </a:endParaRPr>
          </a:p>
          <a:p>
            <a:pPr marL="0" indent="0">
              <a:buNone/>
            </a:pPr>
            <a:endParaRPr lang="en-US" dirty="0"/>
          </a:p>
          <a:p>
            <a:r>
              <a:rPr lang="en-US" b="0" i="0" dirty="0">
                <a:effectLst/>
              </a:rPr>
              <a:t>Midway had licensed an arcade game</a:t>
            </a:r>
            <a:r>
              <a:rPr lang="en-IN" dirty="0"/>
              <a:t>  </a:t>
            </a:r>
            <a:r>
              <a:rPr lang="en-US" b="0" i="0" dirty="0">
                <a:effectLst/>
              </a:rPr>
              <a:t>for the Japanese company, Taito to release the game </a:t>
            </a:r>
          </a:p>
          <a:p>
            <a:pPr marL="0" indent="0">
              <a:buNone/>
            </a:pPr>
            <a:r>
              <a:rPr lang="en-US" dirty="0"/>
              <a:t>      SPACE INVADERS.</a:t>
            </a:r>
          </a:p>
          <a:p>
            <a:r>
              <a:rPr lang="en-US" dirty="0"/>
              <a:t>Became </a:t>
            </a:r>
            <a:r>
              <a:rPr lang="en-US" b="0" i="0" dirty="0">
                <a:effectLst/>
              </a:rPr>
              <a:t>the second highest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b="0" i="0" dirty="0">
                <a:effectLst/>
              </a:rPr>
              <a:t> selling arcade game of all time.</a:t>
            </a:r>
          </a:p>
          <a:p>
            <a:r>
              <a:rPr lang="en-US" b="0" i="0" dirty="0">
                <a:effectLst/>
              </a:rPr>
              <a:t>Space Invaders also helped kick off</a:t>
            </a:r>
          </a:p>
          <a:p>
            <a:pPr marL="0" indent="0">
              <a:buNone/>
            </a:pPr>
            <a:r>
              <a:rPr lang="en-US" b="0" i="0" dirty="0">
                <a:effectLst/>
              </a:rPr>
              <a:t>      what is known as the 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b="0" i="0" dirty="0">
                <a:effectLst/>
              </a:rPr>
              <a:t>Golden Age of Arcade Games.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CFAD14-1AAA-8CDA-A49B-523FD6C66F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497BEA-57B5-42D4-5B24-150B8DB4D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941" y="1882946"/>
            <a:ext cx="3143250" cy="8096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B5631E-A09D-D351-43F7-31A0519332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884" y="1516350"/>
            <a:ext cx="1631886" cy="19122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E210B5-B310-13E1-9EE2-CBF2F78329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9399" y="1584465"/>
            <a:ext cx="2234913" cy="14065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EC630C0-700F-E2E1-D2DF-AE0726183B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8191" y="3745785"/>
            <a:ext cx="2947249" cy="220078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52D624F-4060-3E12-87DD-312D570334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4195" y="3734339"/>
            <a:ext cx="2781832" cy="253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21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563" y="1089213"/>
            <a:ext cx="9879437" cy="980844"/>
          </a:xfrm>
        </p:spPr>
        <p:txBody>
          <a:bodyPr/>
          <a:lstStyle/>
          <a:p>
            <a:r>
              <a:rPr lang="en-US" sz="4800" dirty="0">
                <a:latin typeface="Akira Expanded" panose="02000800000000000000" pitchFamily="50" charset="0"/>
              </a:rPr>
              <a:t>IN RESPONSE TO SPACE INVADERS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CC342-9FD1-7055-EAAC-008DC851B1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18055" y="2331958"/>
            <a:ext cx="8353457" cy="428259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0" i="0" dirty="0">
                <a:effectLst/>
              </a:rPr>
              <a:t>In response, Atari followed </a:t>
            </a:r>
            <a:r>
              <a:rPr lang="en-US" sz="2800" b="0" i="0" dirty="0">
                <a:effectLst/>
              </a:rPr>
              <a:t>with the release of the arcade game ASTEROIDS (1979), which ranked sixth on the list of highest selling arcade games.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13EEC9-16E3-6C86-97D0-A7EC7EA09C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50D261-CF76-0B79-53F6-F75794437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008" y="3725794"/>
            <a:ext cx="3943900" cy="27150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6360E3-4591-CCE0-06BD-6A969F305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8246" y="3725794"/>
            <a:ext cx="3552139" cy="269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24229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_Win32_SL_v14" id="{59749740-91A0-46B8-82A8-B436C7A8A142}" vid="{B3F8D047-377B-4FC8-B21C-47530C6DE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{7E20D003-8E49-4566-9DDE-42E6BE7E4900}tf78438558_win32</Template>
  <TotalTime>95</TotalTime>
  <Words>837</Words>
  <Application>Microsoft Office PowerPoint</Application>
  <PresentationFormat>Widescreen</PresentationFormat>
  <Paragraphs>93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Akira Expanded</vt:lpstr>
      <vt:lpstr>Arial</vt:lpstr>
      <vt:lpstr>Arial Black</vt:lpstr>
      <vt:lpstr>Calibri</vt:lpstr>
      <vt:lpstr>Roboto</vt:lpstr>
      <vt:lpstr>Sabon Next LT</vt:lpstr>
      <vt:lpstr>Custom</vt:lpstr>
      <vt:lpstr>HISTORY  OF  VIDEO GAMES</vt:lpstr>
      <vt:lpstr>WHAT IS A VIDEO GAME?</vt:lpstr>
      <vt:lpstr>WHERE IS THE ORIGIN OF VIDEO GAME?</vt:lpstr>
      <vt:lpstr>EARLIEST  VIDEO GAMES</vt:lpstr>
      <vt:lpstr>FATHER OF  VIDEO GAMES</vt:lpstr>
      <vt:lpstr>RISE OF ATARI</vt:lpstr>
      <vt:lpstr>ATARI’s FIRST GAME</vt:lpstr>
      <vt:lpstr>BY 1978</vt:lpstr>
      <vt:lpstr>IN RESPONSE TO SPACE INVADERS</vt:lpstr>
      <vt:lpstr>COLOR TO ARCADE GAMES</vt:lpstr>
      <vt:lpstr>NINTENDO</vt:lpstr>
      <vt:lpstr>ICONIC ARCADE GAMES</vt:lpstr>
      <vt:lpstr>ICONIC ARCADE GAMES</vt:lpstr>
      <vt:lpstr>AI GAMEPLAY</vt:lpstr>
      <vt:lpstr>AI problems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Atlkm .</dc:creator>
  <cp:lastModifiedBy>Atlkm .</cp:lastModifiedBy>
  <cp:revision>4</cp:revision>
  <dcterms:created xsi:type="dcterms:W3CDTF">2024-10-03T04:53:32Z</dcterms:created>
  <dcterms:modified xsi:type="dcterms:W3CDTF">2024-10-03T06:28:54Z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